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7"/>
  <c:chart>
    <c:title>
      <c:tx>
        <c:rich>
          <a:bodyPr/>
          <a:lstStyle/>
          <a:p>
            <a:pPr>
              <a:defRPr/>
            </a:pPr>
            <a:r>
              <a:rPr lang="ru-RU"/>
              <a:t>Розподіл державних видатків України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6308776149055335"/>
          <c:y val="0.18002928149606298"/>
          <c:w val="0.4818642699830738"/>
          <c:h val="0.725722687007874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Розподіл державнив видатків України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Державне управління</c:v>
                </c:pt>
                <c:pt idx="1">
                  <c:v>Освіта</c:v>
                </c:pt>
                <c:pt idx="2">
                  <c:v>Охорона здоров′я</c:v>
                </c:pt>
                <c:pt idx="3">
                  <c:v>Соціальний захист</c:v>
                </c:pt>
                <c:pt idx="4">
                  <c:v>Економічна діяльність</c:v>
                </c:pt>
                <c:pt idx="5">
                  <c:v>ЖКГ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0.04</c:v>
                </c:pt>
                <c:pt idx="1">
                  <c:v>0.31</c:v>
                </c:pt>
                <c:pt idx="2">
                  <c:v>0.22</c:v>
                </c:pt>
                <c:pt idx="3">
                  <c:v>0.22</c:v>
                </c:pt>
                <c:pt idx="4">
                  <c:v>7.0000000000000007E-2</c:v>
                </c:pt>
                <c:pt idx="5">
                  <c:v>0.09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/>
    </c:legend>
    <c:plotVisOnly val="1"/>
  </c:chart>
  <c:spPr>
    <a:gradFill rotWithShape="1">
      <a:gsLst>
        <a:gs pos="0">
          <a:schemeClr val="dk1">
            <a:tint val="10000"/>
            <a:satMod val="300000"/>
          </a:schemeClr>
        </a:gs>
        <a:gs pos="34000">
          <a:schemeClr val="dk1">
            <a:tint val="13500"/>
            <a:satMod val="250000"/>
          </a:schemeClr>
        </a:gs>
        <a:gs pos="100000">
          <a:schemeClr val="dk1">
            <a:tint val="60000"/>
            <a:satMod val="200000"/>
          </a:schemeClr>
        </a:gs>
      </a:gsLst>
      <a:path path="circle">
        <a:fillToRect l="50000" t="155000" r="50000" b="-55000"/>
      </a:path>
    </a:gradFill>
    <a:ln w="9525" cap="flat" cmpd="sng" algn="ctr">
      <a:solidFill>
        <a:schemeClr val="dk1">
          <a:satMod val="120000"/>
        </a:schemeClr>
      </a:solidFill>
      <a:prstDash val="solid"/>
    </a:ln>
    <a:effectLst>
      <a:outerShdw blurRad="63500" dist="25400" dir="14700000" algn="t" rotWithShape="0">
        <a:srgbClr val="000000">
          <a:alpha val="5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DE1-F166-4DA7-9CF1-470F5A9B1025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B043DDB-B2D1-4C0A-A054-2B6D26E57A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DE1-F166-4DA7-9CF1-470F5A9B1025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3DDB-B2D1-4C0A-A054-2B6D26E57A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DE1-F166-4DA7-9CF1-470F5A9B1025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3DDB-B2D1-4C0A-A054-2B6D26E57A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DE1-F166-4DA7-9CF1-470F5A9B1025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3DDB-B2D1-4C0A-A054-2B6D26E57A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DE1-F166-4DA7-9CF1-470F5A9B1025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B043DDB-B2D1-4C0A-A054-2B6D26E57A9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DE1-F166-4DA7-9CF1-470F5A9B1025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3DDB-B2D1-4C0A-A054-2B6D26E57A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DE1-F166-4DA7-9CF1-470F5A9B1025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3DDB-B2D1-4C0A-A054-2B6D26E57A9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DE1-F166-4DA7-9CF1-470F5A9B1025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3DDB-B2D1-4C0A-A054-2B6D26E57A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DE1-F166-4DA7-9CF1-470F5A9B1025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3DDB-B2D1-4C0A-A054-2B6D26E57A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DE1-F166-4DA7-9CF1-470F5A9B1025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3DDB-B2D1-4C0A-A054-2B6D26E57A9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0DE1-F166-4DA7-9CF1-470F5A9B1025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B043DDB-B2D1-4C0A-A054-2B6D26E57A9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400DE1-F166-4DA7-9CF1-470F5A9B1025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B043DDB-B2D1-4C0A-A054-2B6D26E57A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373216"/>
            <a:ext cx="3160440" cy="736104"/>
          </a:xfrm>
        </p:spPr>
        <p:txBody>
          <a:bodyPr>
            <a:normAutofit fontScale="6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Виконала учениця 11 класу</a:t>
            </a:r>
            <a:b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Лисюк</a:t>
            </a: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Валерія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Державний бюджет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gros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6632"/>
            <a:ext cx="8208912" cy="144016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50912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526995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16632"/>
            <a:ext cx="3924436" cy="6552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2636912"/>
            <a:ext cx="403244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Кінець.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167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496944" cy="57153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9792" y="1196752"/>
            <a:ext cx="3888432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 err="1" smtClean="0">
                <a:solidFill>
                  <a:schemeClr val="accent5">
                    <a:lumMod val="75000"/>
                  </a:schemeClr>
                </a:solidFill>
              </a:rPr>
              <a:t>Державний</a:t>
            </a:r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</a:rPr>
              <a:t> бюджет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система </a:t>
            </a:r>
            <a:r>
              <a:rPr lang="ru-RU" dirty="0" err="1" smtClean="0"/>
              <a:t>грошових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, яка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державою, </a:t>
            </a:r>
            <a:r>
              <a:rPr lang="ru-RU" dirty="0" err="1" smtClean="0"/>
              <a:t>з</a:t>
            </a:r>
            <a:r>
              <a:rPr lang="ru-RU" dirty="0" smtClean="0"/>
              <a:t> одного боку,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підприємствами</a:t>
            </a:r>
            <a:r>
              <a:rPr lang="ru-RU" dirty="0" smtClean="0"/>
              <a:t>, </a:t>
            </a:r>
            <a:r>
              <a:rPr lang="ru-RU" dirty="0" err="1" smtClean="0"/>
              <a:t>фірмами</a:t>
            </a:r>
            <a:r>
              <a:rPr lang="ru-RU" dirty="0" smtClean="0"/>
              <a:t>, </a:t>
            </a:r>
            <a:r>
              <a:rPr lang="ru-RU" dirty="0" err="1" smtClean="0"/>
              <a:t>організаціями</a:t>
            </a:r>
            <a:r>
              <a:rPr lang="ru-RU" dirty="0" smtClean="0"/>
              <a:t> та </a:t>
            </a:r>
            <a:r>
              <a:rPr lang="ru-RU" dirty="0" err="1" smtClean="0"/>
              <a:t>населенням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формування</a:t>
            </a:r>
            <a:r>
              <a:rPr lang="ru-RU" dirty="0" smtClean="0"/>
              <a:t> та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централізованого</a:t>
            </a:r>
            <a:r>
              <a:rPr lang="ru-RU" dirty="0" smtClean="0"/>
              <a:t> фонду </a:t>
            </a:r>
            <a:r>
              <a:rPr lang="ru-RU" dirty="0" err="1" smtClean="0"/>
              <a:t>грошових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для </a:t>
            </a:r>
            <a:r>
              <a:rPr lang="ru-RU" dirty="0" err="1" smtClean="0"/>
              <a:t>задоволення</a:t>
            </a:r>
            <a:r>
              <a:rPr lang="ru-RU" dirty="0" smtClean="0"/>
              <a:t> </a:t>
            </a:r>
            <a:r>
              <a:rPr lang="ru-RU" dirty="0" err="1" smtClean="0"/>
              <a:t>суспільних</a:t>
            </a:r>
            <a:r>
              <a:rPr lang="ru-RU" dirty="0" smtClean="0"/>
              <a:t> потреб. </a:t>
            </a:r>
            <a:r>
              <a:rPr lang="ru-RU" dirty="0" err="1" smtClean="0"/>
              <a:t>Іншими</a:t>
            </a:r>
            <a:r>
              <a:rPr lang="ru-RU" dirty="0" smtClean="0"/>
              <a:t> словами, </a:t>
            </a:r>
            <a:r>
              <a:rPr lang="ru-RU" dirty="0" err="1" smtClean="0"/>
              <a:t>це</a:t>
            </a:r>
            <a:r>
              <a:rPr lang="ru-RU" dirty="0" smtClean="0"/>
              <a:t> — </a:t>
            </a:r>
            <a:r>
              <a:rPr lang="ru-RU" dirty="0" err="1" smtClean="0"/>
              <a:t>щорічний</a:t>
            </a:r>
            <a:r>
              <a:rPr lang="ru-RU" dirty="0" smtClean="0"/>
              <a:t> баланс</a:t>
            </a:r>
            <a:r>
              <a:rPr lang="ru-RU" dirty="0"/>
              <a:t> </a:t>
            </a:r>
            <a:r>
              <a:rPr lang="ru-RU" dirty="0" err="1" smtClean="0"/>
              <a:t>надходжень</a:t>
            </a:r>
            <a:r>
              <a:rPr lang="ru-RU" dirty="0" smtClean="0"/>
              <a:t> та </a:t>
            </a:r>
            <a:r>
              <a:rPr lang="ru-RU" dirty="0" err="1" smtClean="0"/>
              <a:t>видатків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розробляють</a:t>
            </a:r>
            <a:r>
              <a:rPr lang="ru-RU" dirty="0" smtClean="0"/>
              <a:t> </a:t>
            </a:r>
            <a:r>
              <a:rPr lang="ru-RU" dirty="0" err="1" smtClean="0"/>
              <a:t>державні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для активного </a:t>
            </a: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економічний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та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oney_PNG35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700808"/>
            <a:ext cx="4918216" cy="49425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3848" y="764704"/>
            <a:ext cx="1728192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Джерела доходів державного бюджету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3648974">
            <a:off x="2495263" y="1883831"/>
            <a:ext cx="455233" cy="623416"/>
          </a:xfrm>
          <a:prstGeom prst="downArrow">
            <a:avLst>
              <a:gd name="adj1" fmla="val 14560"/>
              <a:gd name="adj2" fmla="val 56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986584">
            <a:off x="3210764" y="2256545"/>
            <a:ext cx="455233" cy="623416"/>
          </a:xfrm>
          <a:prstGeom prst="downArrow">
            <a:avLst>
              <a:gd name="adj1" fmla="val 14560"/>
              <a:gd name="adj2" fmla="val 56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9552" y="2348880"/>
            <a:ext cx="1728192" cy="132343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податок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прибуток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підприємств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об'єднань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організацій</a:t>
            </a:r>
            <a:endParaRPr lang="ru-RU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3212976"/>
            <a:ext cx="1872208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податок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додану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вартість</a:t>
            </a:r>
            <a:endParaRPr lang="ru-RU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5400000">
            <a:off x="2423843" y="1040653"/>
            <a:ext cx="455233" cy="623416"/>
          </a:xfrm>
          <a:prstGeom prst="downArrow">
            <a:avLst>
              <a:gd name="adj1" fmla="val 14560"/>
              <a:gd name="adj2" fmla="val 56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1560" y="1052736"/>
            <a:ext cx="1296144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акцизні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податки</a:t>
            </a:r>
            <a:endParaRPr lang="ru-RU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9589661">
            <a:off x="4994277" y="1990684"/>
            <a:ext cx="455233" cy="623416"/>
          </a:xfrm>
          <a:prstGeom prst="downArrow">
            <a:avLst>
              <a:gd name="adj1" fmla="val 14560"/>
              <a:gd name="adj2" fmla="val 56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364088" y="2924944"/>
            <a:ext cx="2232248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доходи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зовнішньоекономічної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діяльності</a:t>
            </a:r>
            <a:endParaRPr lang="ru-RU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7422539">
            <a:off x="5291902" y="1134939"/>
            <a:ext cx="455233" cy="623416"/>
          </a:xfrm>
          <a:prstGeom prst="downArrow">
            <a:avLst>
              <a:gd name="adj1" fmla="val 14560"/>
              <a:gd name="adj2" fmla="val 56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300192" y="1484784"/>
            <a:ext cx="2448272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прибутковий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податок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громадян</a:t>
            </a:r>
            <a:endParaRPr lang="ru-RU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Рисунок 19" descr="127279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005064"/>
            <a:ext cx="2937884" cy="2680915"/>
          </a:xfrm>
          <a:prstGeom prst="rect">
            <a:avLst/>
          </a:prstGeom>
        </p:spPr>
      </p:pic>
      <p:pic>
        <p:nvPicPr>
          <p:cNvPr id="21" name="Рисунок 20" descr="mone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437112"/>
            <a:ext cx="206692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4f8c1687d193022a8f42771e69ccdd04fc81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1760" y="260648"/>
            <a:ext cx="6264696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Державні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видатки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грошових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централізованих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децентралізованих</a:t>
            </a:r>
            <a:r>
              <a:rPr lang="ru-RU" dirty="0" smtClean="0"/>
              <a:t> </a:t>
            </a:r>
            <a:r>
              <a:rPr lang="ru-RU" dirty="0" err="1" smtClean="0"/>
              <a:t>грошових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для </a:t>
            </a:r>
            <a:r>
              <a:rPr lang="ru-RU" dirty="0" err="1" smtClean="0"/>
              <a:t>фінансування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555776" y="2276872"/>
          <a:ext cx="612068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95563023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268760"/>
            <a:ext cx="2160240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3091216461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692696"/>
            <a:ext cx="6120680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Аналіз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стану бюджету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України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за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останні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роки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свідчить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про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дедалі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напруженіший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хід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усього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бюджетного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процесу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ускладнення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його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формування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й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виконання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Бюджетний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дефіцит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 —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це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та сума, на яку в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даному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році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витрати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бюджету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перевищують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його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доходи.</a:t>
            </a: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 descr="thumbnail-20150306234207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492896"/>
            <a:ext cx="3420379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013176"/>
            <a:ext cx="2228248" cy="1513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45454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5229200"/>
            <a:ext cx="1728192" cy="1297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3336512_large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548680"/>
            <a:ext cx="6467475" cy="666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Причини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дефіциту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пояснюються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цілим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рядом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факторів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5472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err="1" smtClean="0"/>
              <a:t>зниженням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рівня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суспільного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виробництва</a:t>
            </a:r>
            <a:r>
              <a:rPr lang="ru-RU" sz="1600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/>
              <a:t>глибокою</a:t>
            </a:r>
            <a:r>
              <a:rPr lang="ru-RU" sz="1600" dirty="0" smtClean="0"/>
              <a:t> структурною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технологічною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незбалансованістю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виробництва</a:t>
            </a:r>
            <a:r>
              <a:rPr lang="ru-RU" sz="1600" dirty="0" smtClean="0"/>
              <a:t>, </a:t>
            </a:r>
            <a:r>
              <a:rPr lang="ru-RU" sz="1600" dirty="0" err="1" smtClean="0"/>
              <a:t>постійним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виснаженням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природних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ресурсів</a:t>
            </a:r>
            <a:r>
              <a:rPr lang="ru-RU" sz="1600" dirty="0" smtClean="0"/>
              <a:t>, </a:t>
            </a:r>
            <a:r>
              <a:rPr lang="ru-RU" sz="1600" dirty="0" err="1" smtClean="0"/>
              <a:t>зниженням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науково-технічного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потенціалу</a:t>
            </a:r>
            <a:r>
              <a:rPr lang="ru-RU" sz="1600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/>
              <a:t>послабленням</a:t>
            </a:r>
            <a:r>
              <a:rPr lang="ru-RU" sz="1600" dirty="0" smtClean="0"/>
              <a:t> контролю за </a:t>
            </a:r>
            <a:r>
              <a:rPr lang="ru-RU" sz="1600" dirty="0" err="1" smtClean="0"/>
              <a:t>фінансово-господарською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підприємств</a:t>
            </a:r>
            <a:r>
              <a:rPr lang="ru-RU" sz="1600" dirty="0" smtClean="0"/>
              <a:t>, </a:t>
            </a:r>
            <a:r>
              <a:rPr lang="ru-RU" sz="1600" dirty="0" err="1" smtClean="0"/>
              <a:t>постійним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зростанням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цін</a:t>
            </a:r>
            <a:r>
              <a:rPr lang="ru-RU" sz="1600" dirty="0" smtClean="0"/>
              <a:t>, </a:t>
            </a:r>
            <a:r>
              <a:rPr lang="ru-RU" sz="1600" dirty="0" err="1" smtClean="0"/>
              <a:t>інфляцією</a:t>
            </a:r>
            <a:r>
              <a:rPr lang="ru-RU" sz="1600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/>
              <a:t>нераціональною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зовнішньоекономічною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держави</a:t>
            </a:r>
            <a:r>
              <a:rPr lang="ru-RU" sz="1600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/>
              <a:t>великомасштабним</a:t>
            </a:r>
            <a:r>
              <a:rPr lang="ru-RU" sz="1600" dirty="0" smtClean="0"/>
              <a:t> оборотом «</a:t>
            </a:r>
            <a:r>
              <a:rPr lang="ru-RU" sz="1600" dirty="0" err="1" smtClean="0"/>
              <a:t>тіньового</a:t>
            </a:r>
            <a:r>
              <a:rPr lang="ru-RU" sz="1600" dirty="0" smtClean="0"/>
              <a:t>» </a:t>
            </a:r>
            <a:r>
              <a:rPr lang="ru-RU" sz="1600" dirty="0" err="1" smtClean="0"/>
              <a:t>капіталу</a:t>
            </a:r>
            <a:r>
              <a:rPr lang="ru-RU" sz="1600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великими </a:t>
            </a:r>
            <a:r>
              <a:rPr lang="ru-RU" sz="1600" dirty="0" err="1" smtClean="0"/>
              <a:t>непродуктивними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витратами</a:t>
            </a:r>
            <a:r>
              <a:rPr lang="ru-RU" sz="1600" dirty="0" smtClean="0"/>
              <a:t>, приписками, </a:t>
            </a:r>
            <a:r>
              <a:rPr lang="ru-RU" sz="1600" dirty="0" err="1" smtClean="0"/>
              <a:t>крадіжками</a:t>
            </a:r>
            <a:r>
              <a:rPr lang="ru-RU" sz="1600" dirty="0" smtClean="0"/>
              <a:t>, </a:t>
            </a:r>
            <a:r>
              <a:rPr lang="ru-RU" sz="1600" dirty="0" err="1" smtClean="0"/>
              <a:t>втратами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виробленої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продукції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" name="Рисунок 4" descr="dolfa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260648"/>
            <a:ext cx="457200" cy="457200"/>
          </a:xfrm>
          <a:prstGeom prst="rect">
            <a:avLst/>
          </a:prstGeom>
        </p:spPr>
      </p:pic>
      <p:pic>
        <p:nvPicPr>
          <p:cNvPr id="6" name="Рисунок 5" descr="dolfa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093296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40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700808"/>
            <a:ext cx="4032448" cy="24096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696" y="404664"/>
            <a:ext cx="5544616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Державний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борг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 —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сума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нагромаджених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країні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за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певний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час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бюджетних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дефіцитів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за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винятком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позитивних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сальдо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бюджетів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мали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місце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за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цей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же час.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Розрізняють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зовнішній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внутрішній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державний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борг.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 rot="900036">
            <a:off x="2539830" y="2216194"/>
            <a:ext cx="787911" cy="1093355"/>
          </a:xfrm>
          <a:prstGeom prst="downArrow">
            <a:avLst>
              <a:gd name="adj1" fmla="val 12264"/>
              <a:gd name="adj2" fmla="val 76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20560352">
            <a:off x="5869068" y="2225379"/>
            <a:ext cx="787911" cy="1093355"/>
          </a:xfrm>
          <a:prstGeom prst="downArrow">
            <a:avLst>
              <a:gd name="adj1" fmla="val 12264"/>
              <a:gd name="adj2" fmla="val 76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3645024"/>
            <a:ext cx="3744416" cy="1815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</a:rPr>
              <a:t>Зовнішній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</a:rPr>
              <a:t>державний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борг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 —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борг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іноземним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державам,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організаціям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окремим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особам.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Він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лягає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країну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важким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тягарем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оскільки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їй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доводиться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розраховуватися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за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нього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цінними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товарами,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сировиною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надавати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певні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послуги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щоб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сплатити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відсотки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погасити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сам борг.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3645024"/>
            <a:ext cx="3096344" cy="18158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</a:rPr>
              <a:t>Внутрішній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борг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 —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борг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держави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своєму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населенню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Відповідно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до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законодавства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державним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внутрішнім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боргом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є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боргове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зобов'язання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уряду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виражене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валюті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, перед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юридичними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фізичними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особами.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0_991df_a147b380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5229200"/>
            <a:ext cx="2438405" cy="1472187"/>
          </a:xfrm>
          <a:prstGeom prst="rect">
            <a:avLst/>
          </a:prstGeom>
        </p:spPr>
      </p:pic>
      <p:pic>
        <p:nvPicPr>
          <p:cNvPr id="9" name="Рисунок 8" descr="grosh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132856"/>
            <a:ext cx="1619672" cy="1079781"/>
          </a:xfrm>
          <a:prstGeom prst="rect">
            <a:avLst/>
          </a:prstGeom>
        </p:spPr>
      </p:pic>
      <p:pic>
        <p:nvPicPr>
          <p:cNvPr id="10" name="Рисунок 9" descr="78899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2060848"/>
            <a:ext cx="1584176" cy="1056117"/>
          </a:xfrm>
          <a:prstGeom prst="rect">
            <a:avLst/>
          </a:prstGeom>
        </p:spPr>
      </p:pic>
      <p:pic>
        <p:nvPicPr>
          <p:cNvPr id="11" name="Рисунок 10" descr="rotatingdolla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188640"/>
            <a:ext cx="1008112" cy="1691578"/>
          </a:xfrm>
          <a:prstGeom prst="rect">
            <a:avLst/>
          </a:prstGeom>
        </p:spPr>
      </p:pic>
      <p:pic>
        <p:nvPicPr>
          <p:cNvPr id="12" name="Рисунок 11" descr="rotatingdolla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188640"/>
            <a:ext cx="1008112" cy="1691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84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27988" cy="60486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1556792"/>
            <a:ext cx="4752528" cy="30469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Одним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головних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напрямів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удосконалення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бюджетної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системи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в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умовах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ринкових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відносин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є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демократизація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формування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використання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всієї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системи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бюджетів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В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Україні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необхідно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створити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таку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систему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формування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й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використання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бюджету, яка б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зацікавила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й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виробників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органи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влади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всіх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рівнів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збільшувати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доходи та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найефективніше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їх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використовувати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Згідно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новим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Законом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України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«Про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бюджетну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систему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України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»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необхідно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провести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глибоку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реформу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бюджетної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системи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країни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</a:t>
            </a:r>
            <a:endParaRPr lang="ru-RU" sz="1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6281858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3096"/>
            <a:ext cx="1583922" cy="2111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46085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Бюджети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2006–2014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років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часто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називають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антисоціальними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журналісти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політики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експерти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звичайні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громадяни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року в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рік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збільшуються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видатки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утримання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органів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влади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зростають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зарплати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депутатів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урядовців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інших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чиновників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тоді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як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утримання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цілих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стратегічних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галузей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армії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медицини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освіти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комунальної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сфери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тощо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погіршується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Протягом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2009–2012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років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фінансування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Генпрокуратури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зросло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у 2,5 рази, Президента —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майже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удвічі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МВС — в 1,8 раза.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Фінансування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програм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Мінохорони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здоров'я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армії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2012 року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зменшено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88640"/>
            <a:ext cx="2382425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 descr="1640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484784"/>
            <a:ext cx="2562852" cy="1617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445454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2420888"/>
            <a:ext cx="2232248" cy="1675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20130912164615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3501008"/>
            <a:ext cx="2300858" cy="1725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784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4653136"/>
            <a:ext cx="2671794" cy="1775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bak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5373216"/>
            <a:ext cx="1944216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2">
      <a:dk1>
        <a:srgbClr val="000000"/>
      </a:dk1>
      <a:lt1>
        <a:sysClr val="window" lastClr="FFFFFF"/>
      </a:lt1>
      <a:dk2>
        <a:srgbClr val="696464"/>
      </a:dk2>
      <a:lt2>
        <a:srgbClr val="E9E5DC"/>
      </a:lt2>
      <a:accent1>
        <a:srgbClr val="1DCD9F"/>
      </a:accent1>
      <a:accent2>
        <a:srgbClr val="1DCD9F"/>
      </a:accent2>
      <a:accent3>
        <a:srgbClr val="1DCD9F"/>
      </a:accent3>
      <a:accent4>
        <a:srgbClr val="1DCD9F"/>
      </a:accent4>
      <a:accent5>
        <a:srgbClr val="1DCD9F"/>
      </a:accent5>
      <a:accent6>
        <a:srgbClr val="1DCD9F"/>
      </a:accent6>
      <a:hlink>
        <a:srgbClr val="00B050"/>
      </a:hlink>
      <a:folHlink>
        <a:srgbClr val="00B0F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86</TotalTime>
  <Words>272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Державний бюджет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Державний бюджет</dc:title>
  <dc:creator>Windows User</dc:creator>
  <cp:lastModifiedBy>Windows User</cp:lastModifiedBy>
  <cp:revision>9</cp:revision>
  <dcterms:created xsi:type="dcterms:W3CDTF">2016-03-17T12:29:08Z</dcterms:created>
  <dcterms:modified xsi:type="dcterms:W3CDTF">2016-03-17T13:55:10Z</dcterms:modified>
</cp:coreProperties>
</file>